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2" r:id="rId3"/>
    <p:sldId id="291" r:id="rId4"/>
    <p:sldId id="290" r:id="rId5"/>
    <p:sldId id="276" r:id="rId6"/>
    <p:sldId id="258" r:id="rId7"/>
    <p:sldId id="259" r:id="rId8"/>
    <p:sldId id="257" r:id="rId9"/>
    <p:sldId id="266" r:id="rId10"/>
    <p:sldId id="277" r:id="rId11"/>
    <p:sldId id="280" r:id="rId12"/>
    <p:sldId id="260" r:id="rId13"/>
    <p:sldId id="281" r:id="rId14"/>
    <p:sldId id="283" r:id="rId15"/>
    <p:sldId id="264" r:id="rId16"/>
    <p:sldId id="269" r:id="rId17"/>
    <p:sldId id="270" r:id="rId18"/>
    <p:sldId id="288" r:id="rId19"/>
    <p:sldId id="286" r:id="rId20"/>
    <p:sldId id="262" r:id="rId21"/>
    <p:sldId id="29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7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0F712-F9C0-3A47-A134-2FDD7C555A19}" type="datetimeFigureOut">
              <a:rPr lang="en-US" smtClean="0"/>
              <a:t>2/18/13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3D75C-E03C-E94F-9E05-9D5F1DA8E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5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3D75C-E03C-E94F-9E05-9D5F1DA8E5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43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63D75C-E03C-E94F-9E05-9D5F1DA8E5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40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0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7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1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0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1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8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1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6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2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3BF22-EB4B-874F-853C-83B80D75FC7B}" type="datetimeFigureOut">
              <a:rPr lang="en-US" smtClean="0"/>
              <a:t>2/18/13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6CB3D-D69B-DF4E-96BD-1500D2A8F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0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Relationship Id="rId3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Relationship Id="rId3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19.jpg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Relationship Id="rId3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4557"/>
            <a:ext cx="7772400" cy="2005894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Book Antiqua"/>
                <a:cs typeface="Book Antiqua"/>
              </a:rPr>
              <a:t>MASTERPIECES OF WESTERN </a:t>
            </a:r>
            <a:r>
              <a:rPr lang="en-US" sz="4000" dirty="0" smtClean="0">
                <a:solidFill>
                  <a:schemeClr val="bg1"/>
                </a:solidFill>
                <a:latin typeface="Book Antiqua"/>
                <a:cs typeface="Book Antiqua"/>
              </a:rPr>
              <a:t>ART</a:t>
            </a:r>
            <a: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  <a:t/>
            </a:r>
            <a:b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</a:br>
            <a:r>
              <a:rPr lang="en-US" sz="4000" dirty="0">
                <a:solidFill>
                  <a:schemeClr val="bg1"/>
                </a:solidFill>
                <a:latin typeface="Book Antiqua"/>
                <a:cs typeface="Book Antiqua"/>
              </a:rPr>
              <a:t>Art Humanities W1121 Section </a:t>
            </a:r>
            <a:r>
              <a:rPr lang="en-US" sz="4000" dirty="0" smtClean="0">
                <a:solidFill>
                  <a:schemeClr val="bg1"/>
                </a:solidFill>
                <a:latin typeface="Book Antiqua"/>
                <a:cs typeface="Book Antiqua"/>
              </a:rPr>
              <a:t>15</a:t>
            </a:r>
            <a: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  <a:t/>
            </a:r>
            <a:br>
              <a:rPr lang="en-US" dirty="0">
                <a:solidFill>
                  <a:schemeClr val="bg1"/>
                </a:solidFill>
                <a:latin typeface="Book Antiqua"/>
                <a:cs typeface="Book Antiqua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Book Antiqua"/>
                <a:cs typeface="Book Antiqua"/>
              </a:rPr>
              <a:t>Raphael</a:t>
            </a:r>
          </a:p>
          <a:p>
            <a:r>
              <a:rPr lang="en-US" dirty="0" smtClean="0">
                <a:solidFill>
                  <a:schemeClr val="bg1"/>
                </a:solidFill>
                <a:latin typeface="Book Antiqua"/>
                <a:cs typeface="Book Antiqua"/>
              </a:rPr>
              <a:t>(Part 1)</a:t>
            </a:r>
            <a:endParaRPr lang="en-US" dirty="0">
              <a:solidFill>
                <a:schemeClr val="bg1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65337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00005e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950"/>
            <a:ext cx="3790028" cy="4910667"/>
          </a:xfrm>
          <a:prstGeom prst="rect">
            <a:avLst/>
          </a:prstGeom>
        </p:spPr>
      </p:pic>
      <p:pic>
        <p:nvPicPr>
          <p:cNvPr id="4" name="Picture 3" descr="SCALA_ARCHIVES_10397781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60" y="1151466"/>
            <a:ext cx="5287348" cy="38777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323" y="5733376"/>
            <a:ext cx="284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Alberti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i="1" dirty="0" smtClean="0">
                <a:solidFill>
                  <a:srgbClr val="FFFFFF"/>
                </a:solidFill>
              </a:rPr>
              <a:t>Self-Portrait</a:t>
            </a:r>
            <a:r>
              <a:rPr lang="en-US" dirty="0" smtClean="0">
                <a:solidFill>
                  <a:srgbClr val="FFFFFF"/>
                </a:solidFill>
              </a:rPr>
              <a:t>, c. 1435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Bronze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0029" y="5733376"/>
            <a:ext cx="5187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Façade of Santa Maria Novella, Florence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Designed by </a:t>
            </a:r>
            <a:r>
              <a:rPr lang="en-US" dirty="0" err="1" smtClean="0">
                <a:solidFill>
                  <a:srgbClr val="FFFFFF"/>
                </a:solidFill>
              </a:rPr>
              <a:t>Alberti</a:t>
            </a:r>
            <a:r>
              <a:rPr lang="en-US" dirty="0" smtClean="0">
                <a:solidFill>
                  <a:srgbClr val="FFFFFF"/>
                </a:solidFill>
              </a:rPr>
              <a:t> in 1458 </a:t>
            </a:r>
          </a:p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Constrution</a:t>
            </a:r>
            <a:r>
              <a:rPr lang="en-US" dirty="0" smtClean="0">
                <a:solidFill>
                  <a:srgbClr val="FFFFFF"/>
                </a:solidFill>
              </a:rPr>
              <a:t> completed by 1470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1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5165-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31" y="1240871"/>
            <a:ext cx="5362342" cy="4778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391" y="129479"/>
            <a:ext cx="7955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“Perspective </a:t>
            </a:r>
            <a:r>
              <a:rPr lang="en-US" dirty="0">
                <a:solidFill>
                  <a:srgbClr val="FFFFFF"/>
                </a:solidFill>
              </a:rPr>
              <a:t>is nothing else than the seeing of an object through a sheet of glass, 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on </a:t>
            </a:r>
            <a:r>
              <a:rPr lang="en-US" dirty="0">
                <a:solidFill>
                  <a:srgbClr val="FFFFFF"/>
                </a:solidFill>
              </a:rPr>
              <a:t>the surface of which may be marked all the things that are behind the glass</a:t>
            </a:r>
            <a:r>
              <a:rPr lang="en-US" dirty="0" smtClean="0">
                <a:solidFill>
                  <a:srgbClr val="FFFFFF"/>
                </a:solidFill>
              </a:rPr>
              <a:t>.”</a:t>
            </a:r>
          </a:p>
          <a:p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 dirty="0" smtClean="0">
                <a:solidFill>
                  <a:srgbClr val="FFFFFF"/>
                </a:solidFill>
              </a:rPr>
              <a:t>											- Leonardo da Vinci</a:t>
            </a:r>
            <a:r>
              <a:rPr lang="en-US" dirty="0" smtClean="0"/>
              <a:t>”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8818" y="6227329"/>
            <a:ext cx="652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Albrecht </a:t>
            </a:r>
            <a:r>
              <a:rPr lang="en-US" dirty="0" err="1" smtClean="0">
                <a:solidFill>
                  <a:srgbClr val="FFFFFF"/>
                </a:solidFill>
              </a:rPr>
              <a:t>Dürer</a:t>
            </a:r>
            <a:r>
              <a:rPr lang="en-US" dirty="0" smtClean="0">
                <a:solidFill>
                  <a:srgbClr val="FFFFFF"/>
                </a:solidFill>
              </a:rPr>
              <a:t>, Illustration from </a:t>
            </a:r>
            <a:r>
              <a:rPr lang="en-US" i="1" dirty="0" err="1" smtClean="0">
                <a:solidFill>
                  <a:srgbClr val="FFFFFF"/>
                </a:solidFill>
              </a:rPr>
              <a:t>Unterweysung</a:t>
            </a:r>
            <a:r>
              <a:rPr lang="en-US" i="1" dirty="0" smtClean="0">
                <a:solidFill>
                  <a:srgbClr val="FFFFFF"/>
                </a:solidFill>
              </a:rPr>
              <a:t> </a:t>
            </a:r>
            <a:r>
              <a:rPr lang="en-US" i="1" dirty="0">
                <a:solidFill>
                  <a:srgbClr val="FFFFFF"/>
                </a:solidFill>
              </a:rPr>
              <a:t>der </a:t>
            </a:r>
            <a:r>
              <a:rPr lang="en-US" i="1" dirty="0" err="1" smtClean="0">
                <a:solidFill>
                  <a:srgbClr val="FFFFFF"/>
                </a:solidFill>
              </a:rPr>
              <a:t>Messung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1525 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58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LA_ARCHIVES_10397799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73" y="321734"/>
            <a:ext cx="5627192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000" y="6160533"/>
            <a:ext cx="299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Raphael, </a:t>
            </a:r>
            <a:r>
              <a:rPr lang="en-US" i="1" dirty="0" smtClean="0">
                <a:solidFill>
                  <a:schemeClr val="bg1"/>
                </a:solidFill>
              </a:rPr>
              <a:t>Entombment</a:t>
            </a:r>
            <a:r>
              <a:rPr lang="en-US" dirty="0" smtClean="0">
                <a:solidFill>
                  <a:schemeClr val="bg1"/>
                </a:solidFill>
              </a:rPr>
              <a:t>, 1507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39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10px-Mantegna_Andrea_Dead_Chri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08" y="1191565"/>
            <a:ext cx="5249223" cy="4435963"/>
          </a:xfrm>
          <a:prstGeom prst="rect">
            <a:avLst/>
          </a:prstGeom>
        </p:spPr>
      </p:pic>
      <p:pic>
        <p:nvPicPr>
          <p:cNvPr id="3" name="Picture 2" descr="SCALA_ARCHIVES_103977995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7" y="1852322"/>
            <a:ext cx="2820051" cy="2902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8940" y="5980352"/>
            <a:ext cx="440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   Andrea Mantegna, </a:t>
            </a:r>
            <a:r>
              <a:rPr lang="en-US" i="1" dirty="0" smtClean="0">
                <a:solidFill>
                  <a:srgbClr val="FFFFFF"/>
                </a:solidFill>
              </a:rPr>
              <a:t>Dead Christ</a:t>
            </a:r>
            <a:r>
              <a:rPr lang="en-US" dirty="0" smtClean="0">
                <a:solidFill>
                  <a:srgbClr val="FFFFFF"/>
                </a:solidFill>
              </a:rPr>
              <a:t>, c. 1490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6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5774_03-0108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68" y="1446574"/>
            <a:ext cx="5757811" cy="3696095"/>
          </a:xfrm>
          <a:prstGeom prst="rect">
            <a:avLst/>
          </a:prstGeom>
        </p:spPr>
      </p:pic>
      <p:pic>
        <p:nvPicPr>
          <p:cNvPr id="3" name="Picture 2" descr="SCALA_ARCHIVES_103977995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7" y="1852322"/>
            <a:ext cx="2820051" cy="2902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5463" y="5698094"/>
            <a:ext cx="455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  Jan </a:t>
            </a:r>
            <a:r>
              <a:rPr lang="en-US" dirty="0" err="1" smtClean="0">
                <a:solidFill>
                  <a:srgbClr val="FFFFFF"/>
                </a:solidFill>
              </a:rPr>
              <a:t>Bruegel</a:t>
            </a:r>
            <a:r>
              <a:rPr lang="en-US" dirty="0" smtClean="0">
                <a:solidFill>
                  <a:srgbClr val="FFFFFF"/>
                </a:solidFill>
              </a:rPr>
              <a:t> the Elder, </a:t>
            </a:r>
            <a:r>
              <a:rPr lang="en-US" i="1" dirty="0" smtClean="0">
                <a:solidFill>
                  <a:srgbClr val="FFFFFF"/>
                </a:solidFill>
              </a:rPr>
              <a:t>Battle of Issus</a:t>
            </a:r>
            <a:r>
              <a:rPr lang="en-US" dirty="0" smtClean="0">
                <a:solidFill>
                  <a:srgbClr val="FFFFFF"/>
                </a:solidFill>
              </a:rPr>
              <a:t>, 1602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987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ING_ART_1031011969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585092"/>
            <a:ext cx="8077200" cy="5371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2857" y="6166151"/>
            <a:ext cx="559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Raphael, Study for </a:t>
            </a:r>
            <a:r>
              <a:rPr lang="en-US" i="1" dirty="0" smtClean="0">
                <a:solidFill>
                  <a:srgbClr val="FFFFFF"/>
                </a:solidFill>
              </a:rPr>
              <a:t>The Massacre of the Innocents</a:t>
            </a:r>
            <a:r>
              <a:rPr lang="en-US" dirty="0" smtClean="0">
                <a:solidFill>
                  <a:srgbClr val="FFFFFF"/>
                </a:solidFill>
              </a:rPr>
              <a:t>, c. 1509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82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ING_ART_103107508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45" y="326945"/>
            <a:ext cx="4257055" cy="54422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945" y="5317067"/>
            <a:ext cx="4257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Leonardo da Vinci, Study for </a:t>
            </a:r>
            <a:r>
              <a:rPr lang="en-US" i="1" dirty="0" smtClean="0">
                <a:solidFill>
                  <a:srgbClr val="FFFFFF"/>
                </a:solidFill>
              </a:rPr>
              <a:t>Virgin and Child  with Saint Anne and John the Baptist, </a:t>
            </a:r>
            <a:r>
              <a:rPr lang="en-US" dirty="0" smtClean="0">
                <a:solidFill>
                  <a:srgbClr val="FFFFFF"/>
                </a:solidFill>
              </a:rPr>
              <a:t>1499-1500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ARTSTOR_103_418220037525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66" y="326945"/>
            <a:ext cx="3975377" cy="5442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0000" y="5991287"/>
            <a:ext cx="3848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Raphael, Study for </a:t>
            </a:r>
            <a:r>
              <a:rPr lang="en-US" i="1" dirty="0" smtClean="0">
                <a:solidFill>
                  <a:srgbClr val="FFFFFF"/>
                </a:solidFill>
              </a:rPr>
              <a:t>Madonna and Child</a:t>
            </a:r>
          </a:p>
          <a:p>
            <a:r>
              <a:rPr lang="en-US" i="1" dirty="0" smtClean="0">
                <a:solidFill>
                  <a:srgbClr val="FFFFFF"/>
                </a:solidFill>
              </a:rPr>
              <a:t> with John the Baptist,</a:t>
            </a:r>
            <a:r>
              <a:rPr lang="en-US" dirty="0" smtClean="0">
                <a:solidFill>
                  <a:srgbClr val="FFFFFF"/>
                </a:solidFill>
              </a:rPr>
              <a:t> c. 1507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994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ING_ART_10394904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02" y="304800"/>
            <a:ext cx="3766542" cy="5638799"/>
          </a:xfrm>
          <a:prstGeom prst="rect">
            <a:avLst/>
          </a:prstGeom>
        </p:spPr>
      </p:pic>
      <p:pic>
        <p:nvPicPr>
          <p:cNvPr id="3" name="Picture 2" descr="SCALA_ARCHIVES_103948902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54" y="304800"/>
            <a:ext cx="3975794" cy="5638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4387" y="6316133"/>
            <a:ext cx="382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Leonardo da Vinci, </a:t>
            </a:r>
            <a:r>
              <a:rPr lang="en-US" i="1" dirty="0" smtClean="0">
                <a:solidFill>
                  <a:srgbClr val="FFFFFF"/>
                </a:solidFill>
              </a:rPr>
              <a:t>Mona Lisa</a:t>
            </a:r>
            <a:r>
              <a:rPr lang="en-US" dirty="0" smtClean="0">
                <a:solidFill>
                  <a:srgbClr val="FFFFFF"/>
                </a:solidFill>
              </a:rPr>
              <a:t>, 1503-06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1621" y="6316133"/>
            <a:ext cx="418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Raphael, </a:t>
            </a:r>
            <a:r>
              <a:rPr lang="hu-HU" i="1" dirty="0" smtClean="0">
                <a:solidFill>
                  <a:srgbClr val="FFFFFF"/>
                </a:solidFill>
              </a:rPr>
              <a:t>Maddalena Doni</a:t>
            </a:r>
            <a:r>
              <a:rPr lang="hu-HU" dirty="0" smtClean="0">
                <a:solidFill>
                  <a:srgbClr val="FFFFFF"/>
                </a:solidFill>
              </a:rPr>
              <a:t>, 1505-06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39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LA_ARCHIVES_10397799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73" y="321734"/>
            <a:ext cx="5627192" cy="579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000" y="6160533"/>
            <a:ext cx="299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Raphael, </a:t>
            </a:r>
            <a:r>
              <a:rPr lang="en-US" i="1" dirty="0" smtClean="0">
                <a:solidFill>
                  <a:schemeClr val="bg1"/>
                </a:solidFill>
              </a:rPr>
              <a:t>Entombment</a:t>
            </a:r>
            <a:r>
              <a:rPr lang="en-US" dirty="0" smtClean="0">
                <a:solidFill>
                  <a:schemeClr val="bg1"/>
                </a:solidFill>
              </a:rPr>
              <a:t>, 1507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0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4440_07-5372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941" y="229336"/>
            <a:ext cx="4460258" cy="6205576"/>
          </a:xfrm>
          <a:prstGeom prst="rect">
            <a:avLst/>
          </a:prstGeom>
        </p:spPr>
      </p:pic>
      <p:pic>
        <p:nvPicPr>
          <p:cNvPr id="3" name="Picture 2" descr="SCALA_ARCHIVES_103977995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3" y="1852322"/>
            <a:ext cx="2820051" cy="2902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478" y="5821583"/>
            <a:ext cx="38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Dierick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Bouts, </a:t>
            </a:r>
            <a:r>
              <a:rPr lang="en-US" i="1" dirty="0">
                <a:solidFill>
                  <a:srgbClr val="FFFFFF"/>
                </a:solidFill>
              </a:rPr>
              <a:t>Lamentation</a:t>
            </a:r>
            <a:r>
              <a:rPr lang="en-US" dirty="0">
                <a:solidFill>
                  <a:srgbClr val="FFFFFF"/>
                </a:solidFill>
              </a:rPr>
              <a:t>, c. 1455-</a:t>
            </a:r>
            <a:r>
              <a:rPr lang="en-US" dirty="0" smtClean="0">
                <a:solidFill>
                  <a:srgbClr val="FFFFFF"/>
                </a:solidFill>
              </a:rPr>
              <a:t>60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07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oryphor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81" y="350013"/>
            <a:ext cx="2797401" cy="54672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612" y="5864286"/>
            <a:ext cx="4216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Book Antiqua"/>
                <a:cs typeface="Book Antiqua"/>
              </a:rPr>
              <a:t> Roman copy of </a:t>
            </a:r>
            <a:r>
              <a:rPr lang="en-US" dirty="0" err="1">
                <a:solidFill>
                  <a:srgbClr val="FFFFFF"/>
                </a:solidFill>
                <a:latin typeface="Book Antiqua"/>
                <a:cs typeface="Book Antiqua"/>
              </a:rPr>
              <a:t>Polycleitos</a:t>
            </a:r>
            <a:r>
              <a:rPr lang="en-US" dirty="0">
                <a:solidFill>
                  <a:srgbClr val="FFFFFF"/>
                </a:solidFill>
                <a:latin typeface="Book Antiqua"/>
                <a:cs typeface="Book Antiqua"/>
              </a:rPr>
              <a:t>’ </a:t>
            </a:r>
            <a:r>
              <a:rPr lang="en-US" i="1" dirty="0" err="1">
                <a:solidFill>
                  <a:srgbClr val="FFFFFF"/>
                </a:solidFill>
                <a:latin typeface="Book Antiqua"/>
                <a:cs typeface="Book Antiqua"/>
              </a:rPr>
              <a:t>Doryphoros</a:t>
            </a:r>
            <a:endParaRPr lang="en-US" i="1" dirty="0">
              <a:solidFill>
                <a:srgbClr val="FFFFFF"/>
              </a:solidFill>
              <a:latin typeface="Book Antiqua"/>
              <a:cs typeface="Book Antiqua"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latin typeface="Book Antiqua"/>
                <a:cs typeface="Book Antiqua"/>
              </a:rPr>
              <a:t>Original c. 440 B.C. 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3018" y="5832926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Book Antiqua"/>
                <a:cs typeface="Book Antiqua"/>
              </a:rPr>
              <a:t>Amiens Cathedral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Book Antiqua"/>
                <a:cs typeface="Book Antiqua"/>
              </a:rPr>
              <a:t>Christ as Judge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Book Antiqua"/>
                <a:cs typeface="Book Antiqua"/>
              </a:rPr>
              <a:t>1225</a:t>
            </a:r>
            <a:r>
              <a:rPr lang="en-US" dirty="0">
                <a:solidFill>
                  <a:srgbClr val="FFFFFF"/>
                </a:solidFill>
                <a:latin typeface="Book Antiqua"/>
                <a:cs typeface="Book Antiqua"/>
              </a:rPr>
              <a:t>-1250</a:t>
            </a:r>
          </a:p>
          <a:p>
            <a:endParaRPr lang="en-US" dirty="0"/>
          </a:p>
        </p:txBody>
      </p:sp>
      <p:pic>
        <p:nvPicPr>
          <p:cNvPr id="13" name="Picture 12" descr="item_391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78" y="1238752"/>
            <a:ext cx="4485597" cy="33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4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GERNSHEIMIG_1031316226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1" y="3550885"/>
            <a:ext cx="4137589" cy="2994095"/>
          </a:xfrm>
          <a:prstGeom prst="rect">
            <a:avLst/>
          </a:prstGeom>
        </p:spPr>
      </p:pic>
      <p:pic>
        <p:nvPicPr>
          <p:cNvPr id="4" name="Picture 3" descr="gern_038224_post.fpx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99" y="3178185"/>
            <a:ext cx="2451924" cy="34902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928" y="3054697"/>
            <a:ext cx="506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     Raphael, Three studies for </a:t>
            </a:r>
            <a:r>
              <a:rPr lang="en-US" i="1" dirty="0" smtClean="0">
                <a:solidFill>
                  <a:srgbClr val="FFFFFF"/>
                </a:solidFill>
              </a:rPr>
              <a:t>The Entombmen</a:t>
            </a:r>
            <a:r>
              <a:rPr lang="en-US" i="1" dirty="0">
                <a:solidFill>
                  <a:srgbClr val="FFFFFF"/>
                </a:solidFill>
              </a:rPr>
              <a:t>t</a:t>
            </a:r>
            <a:r>
              <a:rPr lang="en-US" dirty="0" smtClean="0">
                <a:solidFill>
                  <a:srgbClr val="FFFFFF"/>
                </a:solidFill>
              </a:rPr>
              <a:t>  </a:t>
            </a:r>
          </a:p>
        </p:txBody>
      </p:sp>
      <p:pic>
        <p:nvPicPr>
          <p:cNvPr id="5" name="Picture 4" descr="SCALA_ARCHIVES_103977995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6" y="0"/>
            <a:ext cx="2820051" cy="2902243"/>
          </a:xfrm>
          <a:prstGeom prst="rect">
            <a:avLst/>
          </a:prstGeom>
        </p:spPr>
      </p:pic>
      <p:pic>
        <p:nvPicPr>
          <p:cNvPr id="6" name="Picture 4" descr="AGERNSHEIMIG_103131523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685" y="144104"/>
            <a:ext cx="3224839" cy="285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76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ALA_ARCHIVES_10397799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3" y="1148544"/>
            <a:ext cx="4637207" cy="4772361"/>
          </a:xfrm>
          <a:prstGeom prst="rect">
            <a:avLst/>
          </a:prstGeom>
        </p:spPr>
      </p:pic>
      <p:pic>
        <p:nvPicPr>
          <p:cNvPr id="3" name="Picture 2" descr="HCOLUMBIA_1142120126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094" y="167617"/>
            <a:ext cx="3568363" cy="603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4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T295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2" y="491067"/>
            <a:ext cx="5294146" cy="4233334"/>
          </a:xfrm>
          <a:prstGeom prst="rect">
            <a:avLst/>
          </a:prstGeom>
        </p:spPr>
      </p:pic>
      <p:pic>
        <p:nvPicPr>
          <p:cNvPr id="5" name="Picture 4" descr="es39.153.AV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01" y="93978"/>
            <a:ext cx="2553405" cy="3203711"/>
          </a:xfrm>
          <a:prstGeom prst="rect">
            <a:avLst/>
          </a:prstGeom>
        </p:spPr>
      </p:pic>
      <p:pic>
        <p:nvPicPr>
          <p:cNvPr id="6" name="Picture 5" descr="DT2365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01" y="3466450"/>
            <a:ext cx="2553405" cy="31893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702" y="5080000"/>
            <a:ext cx="5103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Studiolo</a:t>
            </a:r>
            <a:r>
              <a:rPr lang="en-US" dirty="0">
                <a:solidFill>
                  <a:srgbClr val="FFFFFF"/>
                </a:solidFill>
              </a:rPr>
              <a:t> from the Ducal Palace in </a:t>
            </a:r>
            <a:r>
              <a:rPr lang="en-US" dirty="0" err="1">
                <a:solidFill>
                  <a:srgbClr val="FFFFFF"/>
                </a:solidFill>
              </a:rPr>
              <a:t>Gubbio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it-IT" dirty="0" err="1">
                <a:solidFill>
                  <a:srgbClr val="FFFFFF"/>
                </a:solidFill>
              </a:rPr>
              <a:t>Designed</a:t>
            </a:r>
            <a:r>
              <a:rPr lang="it-IT" dirty="0">
                <a:solidFill>
                  <a:srgbClr val="FFFFFF"/>
                </a:solidFill>
              </a:rPr>
              <a:t> by Francesco di Giorgio </a:t>
            </a:r>
            <a:r>
              <a:rPr lang="it-IT" dirty="0" smtClean="0">
                <a:solidFill>
                  <a:srgbClr val="FFFFFF"/>
                </a:solidFill>
              </a:rPr>
              <a:t>Martini, c. 1478-82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Metropolitan Museum, New York</a:t>
            </a:r>
            <a:endParaRPr lang="it-I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78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GERNSHEIMIG_103131522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07" y="375251"/>
            <a:ext cx="3673538" cy="5224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3074" y="5787999"/>
            <a:ext cx="296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Raphael, </a:t>
            </a:r>
            <a:r>
              <a:rPr lang="en-US" i="1" dirty="0" smtClean="0">
                <a:solidFill>
                  <a:schemeClr val="bg1"/>
                </a:solidFill>
              </a:rPr>
              <a:t>Self-Portrait</a:t>
            </a:r>
            <a:r>
              <a:rPr lang="en-US" dirty="0" smtClean="0">
                <a:solidFill>
                  <a:schemeClr val="bg1"/>
                </a:solidFill>
              </a:rPr>
              <a:t>, c. 1500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rp-p-ob-963.z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3" y="1474328"/>
            <a:ext cx="4794792" cy="29787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87672" y="4587670"/>
            <a:ext cx="2500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Unknown artist</a:t>
            </a:r>
          </a:p>
          <a:p>
            <a:pPr algn="ctr"/>
            <a:r>
              <a:rPr lang="en-US" i="1" dirty="0">
                <a:solidFill>
                  <a:srgbClr val="FFFFFF"/>
                </a:solidFill>
              </a:rPr>
              <a:t>Saint </a:t>
            </a:r>
            <a:r>
              <a:rPr lang="en-US" i="1" dirty="0" err="1">
                <a:solidFill>
                  <a:srgbClr val="FFFFFF"/>
                </a:solidFill>
              </a:rPr>
              <a:t>Eligius</a:t>
            </a:r>
            <a:r>
              <a:rPr lang="en-US" i="1" dirty="0">
                <a:solidFill>
                  <a:srgbClr val="FFFFFF"/>
                </a:solidFill>
              </a:rPr>
              <a:t> in his Studio</a:t>
            </a:r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c. 1450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45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17733" y="5537199"/>
            <a:ext cx="278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Italy c. 1500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Italy 1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57" y="275492"/>
            <a:ext cx="5435102" cy="61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083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COLUMBIA_11421201092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45" y="162074"/>
            <a:ext cx="5930787" cy="58323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26267" y="6148401"/>
            <a:ext cx="397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Raphael, </a:t>
            </a:r>
            <a:r>
              <a:rPr lang="en-US" i="1" dirty="0" smtClean="0">
                <a:solidFill>
                  <a:srgbClr val="FFFFFF"/>
                </a:solidFill>
              </a:rPr>
              <a:t>Dream of the Knight</a:t>
            </a:r>
            <a:r>
              <a:rPr lang="en-US" dirty="0" smtClean="0">
                <a:solidFill>
                  <a:srgbClr val="FFFFFF"/>
                </a:solidFill>
              </a:rPr>
              <a:t>, 1502-03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3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COLUMBIA_1142120126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16" y="167617"/>
            <a:ext cx="3184136" cy="5389348"/>
          </a:xfrm>
          <a:prstGeom prst="rect">
            <a:avLst/>
          </a:prstGeom>
        </p:spPr>
      </p:pic>
      <p:pic>
        <p:nvPicPr>
          <p:cNvPr id="5" name="Picture 4" descr="703px-Pietro_Perugino_-_The_Galitzin_Triptych_-_WGA1726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3" y="1134533"/>
            <a:ext cx="5181617" cy="44224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2801" y="5994400"/>
            <a:ext cx="382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  Perugino, </a:t>
            </a:r>
            <a:r>
              <a:rPr lang="en-US" i="1" dirty="0" smtClean="0">
                <a:solidFill>
                  <a:srgbClr val="FFFFFF"/>
                </a:solidFill>
              </a:rPr>
              <a:t>Crucifixion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i="1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c. 1482-85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5732" y="5994400"/>
            <a:ext cx="328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Raphael, </a:t>
            </a:r>
            <a:r>
              <a:rPr lang="en-US" i="1" dirty="0" smtClean="0">
                <a:solidFill>
                  <a:srgbClr val="FFFFFF"/>
                </a:solidFill>
              </a:rPr>
              <a:t>Crucifixio</a:t>
            </a:r>
            <a:r>
              <a:rPr lang="en-US" dirty="0" smtClean="0">
                <a:solidFill>
                  <a:srgbClr val="FFFFFF"/>
                </a:solidFill>
              </a:rPr>
              <a:t>n, c. 1502-03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2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ING_ART_103949050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60" y="474132"/>
            <a:ext cx="3930915" cy="56218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0860" y="6212932"/>
            <a:ext cx="391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Raphael, </a:t>
            </a:r>
            <a:r>
              <a:rPr lang="en-US" i="1" dirty="0" smtClean="0">
                <a:solidFill>
                  <a:schemeClr val="bg1"/>
                </a:solidFill>
              </a:rPr>
              <a:t>Marriage of the Virgin</a:t>
            </a:r>
            <a:r>
              <a:rPr lang="en-US" dirty="0" smtClean="0">
                <a:solidFill>
                  <a:schemeClr val="bg1"/>
                </a:solidFill>
              </a:rPr>
              <a:t>, 1504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LESSING_ART_1031075140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6" y="474132"/>
            <a:ext cx="4199930" cy="56218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067" y="6233067"/>
            <a:ext cx="430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Perugino, </a:t>
            </a:r>
            <a:r>
              <a:rPr lang="en-US" i="1" dirty="0" smtClean="0">
                <a:solidFill>
                  <a:srgbClr val="FFFFFF"/>
                </a:solidFill>
              </a:rPr>
              <a:t>Marriage of the Virgin</a:t>
            </a:r>
            <a:r>
              <a:rPr lang="en-US" dirty="0" smtClean="0">
                <a:solidFill>
                  <a:srgbClr val="FFFFFF"/>
                </a:solidFill>
              </a:rPr>
              <a:t>, c. 1503-04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33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COLUMBIA_1142120045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6" y="169333"/>
            <a:ext cx="2292014" cy="4703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133" y="5012268"/>
            <a:ext cx="5337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Masaccio,</a:t>
            </a:r>
          </a:p>
          <a:p>
            <a:r>
              <a:rPr lang="en-US" i="1" dirty="0" smtClean="0">
                <a:solidFill>
                  <a:srgbClr val="FFFFFF"/>
                </a:solidFill>
              </a:rPr>
              <a:t>Trinity </a:t>
            </a:r>
            <a:r>
              <a:rPr lang="en-US" i="1" dirty="0">
                <a:solidFill>
                  <a:srgbClr val="FFFFFF"/>
                </a:solidFill>
              </a:rPr>
              <a:t>with the Virgin, Saint </a:t>
            </a:r>
            <a:r>
              <a:rPr lang="en-US" i="1" dirty="0" smtClean="0">
                <a:solidFill>
                  <a:srgbClr val="FFFFFF"/>
                </a:solidFill>
              </a:rPr>
              <a:t>John </a:t>
            </a:r>
          </a:p>
          <a:p>
            <a:r>
              <a:rPr lang="en-US" i="1" dirty="0" smtClean="0">
                <a:solidFill>
                  <a:srgbClr val="FFFFFF"/>
                </a:solidFill>
              </a:rPr>
              <a:t>the </a:t>
            </a:r>
            <a:r>
              <a:rPr lang="en-US" i="1" dirty="0">
                <a:solidFill>
                  <a:srgbClr val="FFFFFF"/>
                </a:solidFill>
              </a:rPr>
              <a:t>Evangelist </a:t>
            </a:r>
            <a:r>
              <a:rPr lang="en-US" i="1" dirty="0" smtClean="0">
                <a:solidFill>
                  <a:srgbClr val="FFFFFF"/>
                </a:solidFill>
              </a:rPr>
              <a:t>and Donors</a:t>
            </a:r>
            <a:r>
              <a:rPr lang="en-US" dirty="0" smtClean="0">
                <a:solidFill>
                  <a:srgbClr val="FFFFFF"/>
                </a:solidFill>
              </a:rPr>
              <a:t>, 1426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Santa Maria Novella, Florence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LESSING_ART_10394905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18" y="424522"/>
            <a:ext cx="4206925" cy="4587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1818" y="5250070"/>
            <a:ext cx="2148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Gentile da </a:t>
            </a:r>
            <a:r>
              <a:rPr lang="en-US" dirty="0" err="1" smtClean="0">
                <a:solidFill>
                  <a:srgbClr val="FFFFFF"/>
                </a:solidFill>
              </a:rPr>
              <a:t>Fabriano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</a:p>
          <a:p>
            <a:r>
              <a:rPr lang="en-US" i="1" dirty="0" smtClean="0">
                <a:solidFill>
                  <a:srgbClr val="FFFFFF"/>
                </a:solidFill>
              </a:rPr>
              <a:t>Adoration of the Magi</a:t>
            </a:r>
            <a:r>
              <a:rPr lang="en-US" dirty="0" smtClean="0">
                <a:solidFill>
                  <a:srgbClr val="FFFFFF"/>
                </a:solidFill>
              </a:rPr>
              <a:t>, 1423</a:t>
            </a:r>
            <a:endParaRPr lang="en-US" i="1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7014" y="5588000"/>
            <a:ext cx="218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3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3782</TotalTime>
  <Words>348</Words>
  <Application>Microsoft Macintosh PowerPoint</Application>
  <PresentationFormat>On-screen Show (4:3)</PresentationFormat>
  <Paragraphs>52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MASTERPIECES OF WESTERN ART Art Humanities W1121 Section 15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Columbia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Frederique Baumgartner</dc:creator>
  <cp:lastModifiedBy>Frederique Baumgartner</cp:lastModifiedBy>
  <cp:revision>299</cp:revision>
  <dcterms:created xsi:type="dcterms:W3CDTF">2011-09-06T21:25:32Z</dcterms:created>
  <dcterms:modified xsi:type="dcterms:W3CDTF">2013-02-18T18:16:00Z</dcterms:modified>
</cp:coreProperties>
</file>